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72" r:id="rId5"/>
    <p:sldId id="279" r:id="rId6"/>
    <p:sldId id="259" r:id="rId7"/>
    <p:sldId id="273" r:id="rId8"/>
    <p:sldId id="290" r:id="rId9"/>
    <p:sldId id="270" r:id="rId10"/>
    <p:sldId id="260" r:id="rId11"/>
    <p:sldId id="275" r:id="rId12"/>
    <p:sldId id="278" r:id="rId13"/>
    <p:sldId id="261" r:id="rId14"/>
    <p:sldId id="276" r:id="rId15"/>
    <p:sldId id="292" r:id="rId16"/>
    <p:sldId id="277" r:id="rId17"/>
    <p:sldId id="262" r:id="rId18"/>
    <p:sldId id="280" r:id="rId19"/>
    <p:sldId id="282" r:id="rId20"/>
    <p:sldId id="263" r:id="rId21"/>
    <p:sldId id="281" r:id="rId22"/>
    <p:sldId id="264" r:id="rId23"/>
    <p:sldId id="283" r:id="rId24"/>
    <p:sldId id="293" r:id="rId25"/>
    <p:sldId id="266" r:id="rId26"/>
    <p:sldId id="285" r:id="rId27"/>
    <p:sldId id="286" r:id="rId28"/>
    <p:sldId id="267" r:id="rId29"/>
    <p:sldId id="287" r:id="rId30"/>
    <p:sldId id="288" r:id="rId31"/>
    <p:sldId id="268" r:id="rId32"/>
    <p:sldId id="289" r:id="rId33"/>
    <p:sldId id="26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9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0594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2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081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51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234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061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75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334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882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82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44481AD-2178-471C-83DE-10C058B28F61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5DCF369-AF1B-4376-BE91-1348A9F5C413}" type="slidenum">
              <a:rPr lang="nl-NL" smtClean="0"/>
              <a:t>‹nr.›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30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598EB-CFE2-487D-83C6-1B9DABD9CF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Samenvatting</a:t>
            </a:r>
            <a:br>
              <a:rPr lang="nl-NL" dirty="0"/>
            </a:br>
            <a:r>
              <a:rPr lang="nl-NL" sz="6600" dirty="0"/>
              <a:t>Stap 2 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524D282-3763-4A67-A526-140D639AF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sz="1600" dirty="0"/>
              <a:t>Joshua </a:t>
            </a:r>
            <a:r>
              <a:rPr lang="nl-NL" sz="1600" dirty="0" err="1"/>
              <a:t>Prevoo</a:t>
            </a:r>
            <a:r>
              <a:rPr lang="nl-NL" sz="1600" dirty="0"/>
              <a:t> &amp; Cora Oostvogels  </a:t>
            </a:r>
          </a:p>
          <a:p>
            <a:r>
              <a:rPr lang="nl-NL" sz="2800" dirty="0"/>
              <a:t>SV De Pion</a:t>
            </a:r>
          </a:p>
        </p:txBody>
      </p:sp>
    </p:spTree>
    <p:extLst>
      <p:ext uri="{BB962C8B-B14F-4D97-AF65-F5344CB8AC3E}">
        <p14:creationId xmlns:p14="http://schemas.microsoft.com/office/powerpoint/2010/main" val="331936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29FE3-7320-4E71-BEE2-CB0E92C5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Uitschakelen verdediging: slaan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C219BA-FE5B-4BCA-92E0-66FED108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69" y="2043843"/>
            <a:ext cx="6371754" cy="4023360"/>
          </a:xfrm>
        </p:spPr>
        <p:txBody>
          <a:bodyPr/>
          <a:lstStyle/>
          <a:p>
            <a:pPr>
              <a:buNone/>
            </a:pPr>
            <a:r>
              <a:rPr lang="nl-NL" sz="2800" i="1" dirty="0"/>
              <a:t>Stappenplan</a:t>
            </a:r>
          </a:p>
          <a:p>
            <a:pPr marL="624078" indent="-514350">
              <a:buAutoNum type="arabicParenR"/>
            </a:pPr>
            <a:r>
              <a:rPr lang="nl-NL" sz="2400" dirty="0"/>
              <a:t>Wat vallen we aan van de tegenstander?</a:t>
            </a:r>
          </a:p>
          <a:p>
            <a:pPr marL="624078" indent="-514350">
              <a:buAutoNum type="arabicParenR"/>
            </a:pPr>
            <a:r>
              <a:rPr lang="nl-NL" sz="2400" dirty="0"/>
              <a:t>Wie is de verdediger?</a:t>
            </a:r>
          </a:p>
          <a:p>
            <a:pPr marL="624078" indent="-514350">
              <a:buAutoNum type="arabicParenR"/>
            </a:pPr>
            <a:r>
              <a:rPr lang="nl-NL" sz="2400" dirty="0"/>
              <a:t>Sla de verdediger</a:t>
            </a:r>
            <a:endParaRPr lang="nl-NL" sz="2000" dirty="0"/>
          </a:p>
          <a:p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39D90AB-79BE-9F1D-CCFC-4FD1A5117F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7400" t="15001" r="19288" b="8000"/>
          <a:stretch/>
        </p:blipFill>
        <p:spPr>
          <a:xfrm>
            <a:off x="6936446" y="1780673"/>
            <a:ext cx="4772526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3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ECAB1FEE-9959-B359-54A6-7845E8FD7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6" t="15511" r="20408" b="10067"/>
          <a:stretch/>
        </p:blipFill>
        <p:spPr>
          <a:xfrm>
            <a:off x="3105538" y="433062"/>
            <a:ext cx="5980923" cy="59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94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EF28586-F679-584A-67DC-E71B74151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15918" r="20332" b="10476"/>
          <a:stretch/>
        </p:blipFill>
        <p:spPr>
          <a:xfrm>
            <a:off x="3124199" y="484414"/>
            <a:ext cx="5943602" cy="58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6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A67B3-636C-4CA7-B9B9-586A2CDE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1167873" cy="1499616"/>
          </a:xfrm>
        </p:spPr>
        <p:txBody>
          <a:bodyPr>
            <a:normAutofit/>
          </a:bodyPr>
          <a:lstStyle/>
          <a:p>
            <a:r>
              <a:rPr lang="nl-NL" sz="4800" dirty="0"/>
              <a:t>Uitschakelen verdediging: wegjagen en weglokken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195A75-CADD-4E0D-8495-334D1B683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374" y="1748118"/>
            <a:ext cx="3682343" cy="2765075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nl-NL" sz="2400" i="1" dirty="0"/>
              <a:t>Stappenplan</a:t>
            </a:r>
          </a:p>
          <a:p>
            <a:pPr marL="624078" indent="-514350">
              <a:buAutoNum type="arabicParenR"/>
            </a:pPr>
            <a:r>
              <a:rPr lang="nl-NL" dirty="0"/>
              <a:t>Wat vallen we aan van de tegenstander?</a:t>
            </a:r>
          </a:p>
          <a:p>
            <a:pPr marL="624078" indent="-514350">
              <a:buAutoNum type="arabicParenR"/>
            </a:pPr>
            <a:r>
              <a:rPr lang="nl-NL" dirty="0"/>
              <a:t>Wie is de verdediger?</a:t>
            </a:r>
          </a:p>
          <a:p>
            <a:pPr marL="624078" indent="-514350">
              <a:buAutoNum type="arabicParenR"/>
            </a:pPr>
            <a:r>
              <a:rPr lang="nl-NL" dirty="0"/>
              <a:t>Jaag of lok de verdediger weg, dus </a:t>
            </a:r>
            <a:r>
              <a:rPr lang="nl-NL" u="sng" dirty="0"/>
              <a:t>niet</a:t>
            </a:r>
            <a:r>
              <a:rPr lang="nl-NL" dirty="0"/>
              <a:t> de verdediger eraf slaan!</a:t>
            </a:r>
          </a:p>
          <a:p>
            <a:endParaRPr lang="nl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D15F347-3F88-ADC7-D0C0-BBFE81BC1E74}"/>
              </a:ext>
            </a:extLst>
          </p:cNvPr>
          <p:cNvSpPr txBox="1"/>
          <p:nvPr/>
        </p:nvSpPr>
        <p:spPr>
          <a:xfrm>
            <a:off x="935632" y="46139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nl-NL" dirty="0">
                <a:solidFill>
                  <a:srgbClr val="FF0000"/>
                </a:solidFill>
              </a:rPr>
              <a:t>! Ruil of offer </a:t>
            </a:r>
            <a:r>
              <a:rPr lang="nl-NL" dirty="0">
                <a:solidFill>
                  <a:srgbClr val="FF0000"/>
                </a:solidFill>
                <a:sym typeface="Wingdings" pitchFamily="2" charset="2"/>
              </a:rPr>
              <a:t> weglokken</a:t>
            </a:r>
          </a:p>
          <a:p>
            <a:pPr>
              <a:buNone/>
            </a:pPr>
            <a:r>
              <a:rPr lang="nl-NL" dirty="0">
                <a:solidFill>
                  <a:srgbClr val="FF0000"/>
                </a:solidFill>
                <a:sym typeface="Wingdings" pitchFamily="2" charset="2"/>
              </a:rPr>
              <a:t>! Aanval  wegjagen</a:t>
            </a:r>
            <a:endParaRPr lang="nl-NL" dirty="0">
              <a:solidFill>
                <a:srgbClr val="FF0000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8419345-8202-CF90-3388-9D2E5CE13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8188" t="16401" r="19288" b="8983"/>
          <a:stretch/>
        </p:blipFill>
        <p:spPr>
          <a:xfrm>
            <a:off x="6553229" y="1712023"/>
            <a:ext cx="4901777" cy="4838117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13C46153-77A7-5925-4309-DFBDEB6E85DE}"/>
              </a:ext>
            </a:extLst>
          </p:cNvPr>
          <p:cNvSpPr/>
          <p:nvPr/>
        </p:nvSpPr>
        <p:spPr>
          <a:xfrm>
            <a:off x="6553229" y="6316824"/>
            <a:ext cx="220795" cy="2333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434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8BECA8A-5426-2A3D-EDE0-25BBD829A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36" t="16327" r="20408" b="10204"/>
          <a:stretch/>
        </p:blipFill>
        <p:spPr>
          <a:xfrm>
            <a:off x="3096208" y="445781"/>
            <a:ext cx="5999584" cy="59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63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28A976-0796-3197-74B8-3EB5AC7A7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16054" r="20255" b="10204"/>
          <a:stretch/>
        </p:blipFill>
        <p:spPr>
          <a:xfrm>
            <a:off x="3012232" y="373421"/>
            <a:ext cx="6167535" cy="61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8060C9E-B065-3334-C033-57FA84DB2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69" t="16251" r="20390" b="9721"/>
          <a:stretch/>
        </p:blipFill>
        <p:spPr>
          <a:xfrm>
            <a:off x="2947501" y="280501"/>
            <a:ext cx="6296997" cy="62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3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30DD8-5C0E-48AF-BD02-8BF9470F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Mat in twee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335CBD-AAAA-451F-9ACE-4D73865B1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40" y="2100251"/>
            <a:ext cx="4910507" cy="377163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400" i="1" dirty="0"/>
              <a:t>Stappenplan</a:t>
            </a:r>
          </a:p>
          <a:p>
            <a:pPr marL="624078" indent="-514350">
              <a:buAutoNum type="arabicParenR"/>
            </a:pPr>
            <a:r>
              <a:rPr lang="nl-NL" dirty="0"/>
              <a:t>Hoeveel velden heeft de koning nog?</a:t>
            </a:r>
          </a:p>
          <a:p>
            <a:pPr marL="624078" indent="-514350">
              <a:buAutoNum type="arabicParenR"/>
            </a:pPr>
            <a:r>
              <a:rPr lang="nl-NL" dirty="0"/>
              <a:t>Hoe pakken we veel velden af?</a:t>
            </a:r>
          </a:p>
          <a:p>
            <a:pPr marL="624078" indent="-514350">
              <a:buAutoNum type="arabicParenR"/>
            </a:pPr>
            <a:endParaRPr lang="nl-NL" dirty="0"/>
          </a:p>
          <a:p>
            <a:pPr marL="109728" indent="0">
              <a:buNone/>
            </a:pPr>
            <a:r>
              <a:rPr lang="nl-NL" dirty="0"/>
              <a:t>Let op!</a:t>
            </a:r>
          </a:p>
          <a:p>
            <a:pPr marL="109728" indent="0">
              <a:buNone/>
            </a:pPr>
            <a:r>
              <a:rPr lang="nl-NL" sz="2400" b="1" u="sng" dirty="0"/>
              <a:t>Op het examen maar 1 zet geven!!!</a:t>
            </a:r>
          </a:p>
          <a:p>
            <a:endParaRPr lang="nl-N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4C8F926-89B2-F2A3-7E0B-DC7DC132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063" t="14163" r="15775" b="3772"/>
          <a:stretch>
            <a:fillRect/>
          </a:stretch>
        </p:blipFill>
        <p:spPr bwMode="auto">
          <a:xfrm>
            <a:off x="6125860" y="728700"/>
            <a:ext cx="54006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649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E46221ED-C6B9-9AE1-59A3-B8E721E3C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1" t="16112" r="20390" b="9999"/>
          <a:stretch/>
        </p:blipFill>
        <p:spPr>
          <a:xfrm>
            <a:off x="3045375" y="389801"/>
            <a:ext cx="6101250" cy="607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0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E80D897F-DB93-84E3-2A53-9318A3A56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15918" r="20408" b="9660"/>
          <a:stretch/>
        </p:blipFill>
        <p:spPr>
          <a:xfrm>
            <a:off x="3105538" y="427565"/>
            <a:ext cx="5980923" cy="60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6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91A15D-8B32-4EF6-B3AF-6DDD388B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Aanvalsdoelen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70E87A-65EE-4BFA-8DBD-170026A03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730189"/>
            <a:ext cx="972007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800" dirty="0"/>
              <a:t>1. Koning</a:t>
            </a:r>
          </a:p>
          <a:p>
            <a:pPr marL="0" indent="0">
              <a:buNone/>
            </a:pPr>
            <a:r>
              <a:rPr lang="nl-NL" sz="2800" dirty="0"/>
              <a:t>2. Hout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000" dirty="0"/>
              <a:t> </a:t>
            </a:r>
            <a:r>
              <a:rPr lang="nl-NL" sz="2400" dirty="0"/>
              <a:t>ongedekte stukken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400" dirty="0"/>
              <a:t> stukken die meer waard zijn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400" dirty="0"/>
              <a:t> onvoldoende gedekte stukken</a:t>
            </a:r>
          </a:p>
          <a:p>
            <a:pPr marL="0" indent="0">
              <a:buNone/>
            </a:pPr>
            <a:r>
              <a:rPr lang="nl-NL" sz="2800" dirty="0"/>
              <a:t>3. (Mat)veld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endParaRPr lang="nl-NL" dirty="0"/>
          </a:p>
        </p:txBody>
      </p:sp>
      <p:sp>
        <p:nvSpPr>
          <p:cNvPr id="7" name="Vierkante haak rechts 6">
            <a:extLst>
              <a:ext uri="{FF2B5EF4-FFF2-40B4-BE49-F238E27FC236}">
                <a16:creationId xmlns:a16="http://schemas.microsoft.com/office/drawing/2014/main" id="{91EFD3A8-DB99-48DE-8125-F31C88191FB4}"/>
              </a:ext>
            </a:extLst>
          </p:cNvPr>
          <p:cNvSpPr/>
          <p:nvPr/>
        </p:nvSpPr>
        <p:spPr>
          <a:xfrm>
            <a:off x="4407618" y="1669946"/>
            <a:ext cx="645459" cy="311971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771889D-7A3C-486C-A6A5-3720AE409268}"/>
              </a:ext>
            </a:extLst>
          </p:cNvPr>
          <p:cNvSpPr txBox="1"/>
          <p:nvPr/>
        </p:nvSpPr>
        <p:spPr>
          <a:xfrm>
            <a:off x="5063047" y="2433598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/>
              <a:t>Superbelangrijk!!!</a:t>
            </a:r>
          </a:p>
          <a:p>
            <a:endParaRPr lang="nl-NL" sz="2400" i="1" dirty="0"/>
          </a:p>
          <a:p>
            <a:r>
              <a:rPr lang="nl-NL" sz="2400" i="1" dirty="0"/>
              <a:t>Goed onthouden!!!</a:t>
            </a:r>
          </a:p>
        </p:txBody>
      </p:sp>
    </p:spTree>
    <p:extLst>
      <p:ext uri="{BB962C8B-B14F-4D97-AF65-F5344CB8AC3E}">
        <p14:creationId xmlns:p14="http://schemas.microsoft.com/office/powerpoint/2010/main" val="84609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F0695-D4F3-48B2-9DA9-3127D95C2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Dubbele aanval: paard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C6FF3FF-5999-4B74-A119-EF4A36D77479}"/>
              </a:ext>
            </a:extLst>
          </p:cNvPr>
          <p:cNvSpPr txBox="1"/>
          <p:nvPr/>
        </p:nvSpPr>
        <p:spPr>
          <a:xfrm>
            <a:off x="1032140" y="2366682"/>
            <a:ext cx="49574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/>
              <a:t>Stappenplan</a:t>
            </a:r>
            <a:r>
              <a:rPr lang="nl-NL" sz="2000" dirty="0"/>
              <a:t> </a:t>
            </a:r>
          </a:p>
          <a:p>
            <a:pPr marL="342900" indent="-342900">
              <a:buAutoNum type="arabicPeriod"/>
            </a:pPr>
            <a:r>
              <a:rPr lang="nl-NL" sz="2000" dirty="0"/>
              <a:t>Zoek aanvalsdoelen en omcirkel ze</a:t>
            </a:r>
          </a:p>
          <a:p>
            <a:r>
              <a:rPr lang="nl-NL" sz="2000" dirty="0"/>
              <a:t>	Let op ongedekte stukken!</a:t>
            </a:r>
          </a:p>
          <a:p>
            <a:endParaRPr lang="nl-NL" sz="2000" dirty="0"/>
          </a:p>
          <a:p>
            <a:r>
              <a:rPr lang="nl-NL" sz="2000" dirty="0"/>
              <a:t>2.  Combineer de aanvalsdoelen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A9768C3-5991-4191-B028-439D0B33D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671" t="12021" r="15964" b="5554"/>
          <a:stretch>
            <a:fillRect/>
          </a:stretch>
        </p:blipFill>
        <p:spPr bwMode="auto">
          <a:xfrm>
            <a:off x="6622211" y="800799"/>
            <a:ext cx="482453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464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2150AE5-2DE9-8A6A-F752-C0611A29C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16326" r="20179" b="9796"/>
          <a:stretch/>
        </p:blipFill>
        <p:spPr>
          <a:xfrm>
            <a:off x="2970244" y="331763"/>
            <a:ext cx="6251512" cy="619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8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848363-F3B4-4BB9-BA49-3729E555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Dubbele aanval: koning, pion, toren, loper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A1372B0-5E31-4324-9F67-41C656747AE2}"/>
              </a:ext>
            </a:extLst>
          </p:cNvPr>
          <p:cNvSpPr txBox="1"/>
          <p:nvPr/>
        </p:nvSpPr>
        <p:spPr>
          <a:xfrm>
            <a:off x="1032140" y="2366682"/>
            <a:ext cx="49574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/>
              <a:t>Stappenplan</a:t>
            </a:r>
            <a:r>
              <a:rPr lang="nl-NL" sz="2000" dirty="0"/>
              <a:t> </a:t>
            </a:r>
          </a:p>
          <a:p>
            <a:pPr marL="342900" indent="-342900">
              <a:buAutoNum type="arabicPeriod"/>
            </a:pPr>
            <a:r>
              <a:rPr lang="nl-NL" sz="2000" dirty="0"/>
              <a:t>Zoek aanvalsdoelen en omcirkel ze</a:t>
            </a:r>
          </a:p>
          <a:p>
            <a:r>
              <a:rPr lang="nl-NL" sz="2000" dirty="0"/>
              <a:t>	Let op ongedekte stukken!</a:t>
            </a:r>
          </a:p>
          <a:p>
            <a:endParaRPr lang="nl-NL" sz="2000" dirty="0"/>
          </a:p>
          <a:p>
            <a:r>
              <a:rPr lang="nl-NL" sz="2000" dirty="0"/>
              <a:t>2.  Combineer de aanvalsdoelen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D2CD3E5-5D95-DA59-188E-FB5A10A3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503" t="13173" r="16188" b="4502"/>
          <a:stretch>
            <a:fillRect/>
          </a:stretch>
        </p:blipFill>
        <p:spPr bwMode="auto">
          <a:xfrm>
            <a:off x="6564340" y="1684421"/>
            <a:ext cx="4859308" cy="485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3489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89DA530-8D2D-B76E-FC19-9B9AAE5C5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12" t="16190" r="20408" b="10204"/>
          <a:stretch/>
        </p:blipFill>
        <p:spPr>
          <a:xfrm>
            <a:off x="3016897" y="355578"/>
            <a:ext cx="6158205" cy="61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9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D83CA61-56F2-9F37-6B4D-C01913E91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60" t="15918" r="20560" b="9796"/>
          <a:stretch/>
        </p:blipFill>
        <p:spPr>
          <a:xfrm>
            <a:off x="2984241" y="294276"/>
            <a:ext cx="6223518" cy="62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34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BD467-3D01-4D72-BB51-412221C0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aftrekaanval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E93200-FCD1-46E6-96BA-1A80536E1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81" y="2286000"/>
            <a:ext cx="4372625" cy="2487169"/>
          </a:xfrm>
        </p:spPr>
        <p:txBody>
          <a:bodyPr/>
          <a:lstStyle/>
          <a:p>
            <a:pPr marL="109728" indent="0">
              <a:buNone/>
            </a:pPr>
            <a:r>
              <a:rPr lang="nl-NL" sz="2400" i="1" dirty="0"/>
              <a:t>Stappenplan</a:t>
            </a:r>
          </a:p>
          <a:p>
            <a:pPr marL="624078" indent="-514350">
              <a:buAutoNum type="arabicPeriod"/>
            </a:pPr>
            <a:r>
              <a:rPr lang="nl-NL" dirty="0"/>
              <a:t>Zoek de batterij</a:t>
            </a:r>
          </a:p>
          <a:p>
            <a:pPr marL="624078" indent="-514350">
              <a:buAutoNum type="arabicPeriod"/>
            </a:pPr>
            <a:r>
              <a:rPr lang="nl-NL" dirty="0"/>
              <a:t>Verzin een zet voor het kopstuk</a:t>
            </a:r>
          </a:p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556976C-D261-D5F7-DB13-885EF0D640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2484" t="12797" r="9931" b="10423"/>
          <a:stretch/>
        </p:blipFill>
        <p:spPr>
          <a:xfrm>
            <a:off x="6233114" y="605450"/>
            <a:ext cx="532859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E0FD4055-6407-F453-AFBD-49A76BE49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15511" r="20255" b="10067"/>
          <a:stretch/>
        </p:blipFill>
        <p:spPr>
          <a:xfrm>
            <a:off x="3030894" y="317241"/>
            <a:ext cx="6130212" cy="61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75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19FDDC-F9AD-74A9-D3CB-E74EDE736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15646" r="20179" b="9796"/>
          <a:stretch/>
        </p:blipFill>
        <p:spPr>
          <a:xfrm>
            <a:off x="2984240" y="317240"/>
            <a:ext cx="6223520" cy="62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3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DEA90-37A8-4745-8502-95627C44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Verdedigen tegen mat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D646CC-DF37-41F7-B944-D02AE13A7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12" y="2096552"/>
            <a:ext cx="4982224" cy="4023360"/>
          </a:xfrm>
        </p:spPr>
        <p:txBody>
          <a:bodyPr/>
          <a:lstStyle/>
          <a:p>
            <a:pPr marL="109728" indent="0">
              <a:buNone/>
            </a:pPr>
            <a:r>
              <a:rPr lang="nl-NL" sz="2400" i="1" dirty="0"/>
              <a:t>Stappenplan</a:t>
            </a:r>
          </a:p>
          <a:p>
            <a:pPr marL="624078" indent="-514350">
              <a:buAutoNum type="arabicPeriod"/>
            </a:pPr>
            <a:r>
              <a:rPr lang="nl-NL" sz="2400" dirty="0"/>
              <a:t>Zoek het mat van de tegenstander</a:t>
            </a:r>
          </a:p>
          <a:p>
            <a:pPr marL="624078" indent="-514350">
              <a:buAutoNum type="arabicPeriod"/>
            </a:pPr>
            <a:r>
              <a:rPr lang="nl-NL" sz="2400" dirty="0"/>
              <a:t>Verdedig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NL" sz="2000" dirty="0"/>
              <a:t> Dekken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NL" sz="2000" dirty="0"/>
              <a:t> Slaan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NL" sz="2000" dirty="0"/>
              <a:t> Weggaan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NL" sz="2000" dirty="0"/>
              <a:t> Tussenplaatsen</a:t>
            </a:r>
          </a:p>
          <a:p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A41F5B-D2DD-396E-0812-4E8254DDF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8" t="16401" r="20076" b="9401"/>
          <a:stretch/>
        </p:blipFill>
        <p:spPr>
          <a:xfrm>
            <a:off x="6384760" y="872184"/>
            <a:ext cx="5400600" cy="5400600"/>
          </a:xfrm>
          <a:prstGeom prst="rect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D8D8640B-BA18-02AD-2A5C-0D9B9A7ADA13}"/>
              </a:ext>
            </a:extLst>
          </p:cNvPr>
          <p:cNvSpPr/>
          <p:nvPr/>
        </p:nvSpPr>
        <p:spPr>
          <a:xfrm>
            <a:off x="6384760" y="6029218"/>
            <a:ext cx="221313" cy="2435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62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2ED61D7-71CF-F05A-D5CC-3034A82F6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3" t="15918" r="20485" b="9932"/>
          <a:stretch/>
        </p:blipFill>
        <p:spPr>
          <a:xfrm>
            <a:off x="3110203" y="454121"/>
            <a:ext cx="5971593" cy="59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3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EE854-ABA2-469E-94DA-F61F2832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Dubbele aanval: dame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F9EE18C-B557-4102-A307-D284CF8ACDF1}"/>
              </a:ext>
            </a:extLst>
          </p:cNvPr>
          <p:cNvSpPr txBox="1"/>
          <p:nvPr/>
        </p:nvSpPr>
        <p:spPr>
          <a:xfrm>
            <a:off x="1032140" y="2366682"/>
            <a:ext cx="49574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/>
              <a:t>Stappenplan</a:t>
            </a:r>
            <a:r>
              <a:rPr lang="nl-NL" sz="2000" dirty="0"/>
              <a:t> </a:t>
            </a:r>
          </a:p>
          <a:p>
            <a:pPr marL="342900" indent="-342900">
              <a:buAutoNum type="arabicPeriod"/>
            </a:pPr>
            <a:r>
              <a:rPr lang="nl-NL" sz="2000" dirty="0"/>
              <a:t>Zoek aanvalsdoelen en omcirkel ze</a:t>
            </a:r>
          </a:p>
          <a:p>
            <a:r>
              <a:rPr lang="nl-NL" sz="2000" dirty="0"/>
              <a:t>	Let op ongedekte stukken!</a:t>
            </a:r>
          </a:p>
          <a:p>
            <a:endParaRPr lang="nl-NL" sz="2000" dirty="0"/>
          </a:p>
          <a:p>
            <a:r>
              <a:rPr lang="nl-NL" sz="2000" dirty="0"/>
              <a:t>2.  Combineer de aanvalsdoelen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4603EC5-DC26-1862-AAE3-FC25DF98BD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7400" t="12201" r="18500" b="8000"/>
          <a:stretch/>
        </p:blipFill>
        <p:spPr>
          <a:xfrm>
            <a:off x="6871850" y="900362"/>
            <a:ext cx="4968552" cy="50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9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B86745E-6313-8011-3100-42462EEC9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16054" r="20408" b="9932"/>
          <a:stretch/>
        </p:blipFill>
        <p:spPr>
          <a:xfrm>
            <a:off x="3068216" y="406772"/>
            <a:ext cx="6055568" cy="60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98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4A33F-C733-4503-808F-C690C94D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</a:t>
            </a:r>
            <a:r>
              <a:rPr lang="nl-NL" dirty="0" err="1"/>
              <a:t>tussenzet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D57CF2-0100-4AA1-A6CB-65B2D95F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53" y="2009775"/>
            <a:ext cx="4519421" cy="4023360"/>
          </a:xfrm>
        </p:spPr>
        <p:txBody>
          <a:bodyPr/>
          <a:lstStyle/>
          <a:p>
            <a:pPr marL="109728" indent="0">
              <a:buNone/>
            </a:pPr>
            <a:r>
              <a:rPr lang="nl-NL" sz="2400" dirty="0"/>
              <a:t>Denk aan…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400" dirty="0"/>
              <a:t> Wat val ik aan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400" dirty="0"/>
              <a:t> Wat kan de tegenstander doen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400" dirty="0"/>
              <a:t> Slim </a:t>
            </a:r>
            <a:r>
              <a:rPr lang="nl-NL" sz="2400" dirty="0" err="1"/>
              <a:t>schaakje</a:t>
            </a:r>
            <a:r>
              <a:rPr lang="nl-NL" sz="2400" dirty="0"/>
              <a:t> tussendoor</a:t>
            </a:r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337603-B008-79C9-FC2F-7601D875C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10" t="15594" r="20081" b="9902"/>
          <a:stretch/>
        </p:blipFill>
        <p:spPr>
          <a:xfrm>
            <a:off x="5884164" y="692696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84799E5-16DA-788A-D500-32537DD18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12" t="16054" r="20561" b="9796"/>
          <a:stretch/>
        </p:blipFill>
        <p:spPr>
          <a:xfrm>
            <a:off x="3012232" y="316680"/>
            <a:ext cx="6167535" cy="62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30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A7960-FD95-4B93-8F11-54DBD2BD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991410" cy="1499616"/>
          </a:xfrm>
        </p:spPr>
        <p:txBody>
          <a:bodyPr/>
          <a:lstStyle/>
          <a:p>
            <a:r>
              <a:rPr lang="nl-NL" dirty="0"/>
              <a:t>Succes met jullie Proefexamen volgende week!</a:t>
            </a:r>
          </a:p>
        </p:txBody>
      </p:sp>
      <p:pic>
        <p:nvPicPr>
          <p:cNvPr id="1026" name="Picture 2" descr="Afbeeldingsresultaat voor succes">
            <a:extLst>
              <a:ext uri="{FF2B5EF4-FFF2-40B4-BE49-F238E27FC236}">
                <a16:creationId xmlns:a16="http://schemas.microsoft.com/office/drawing/2014/main" id="{991CF49E-CCA9-4C59-ABCF-451E32B5D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7" b="21161"/>
          <a:stretch/>
        </p:blipFill>
        <p:spPr bwMode="auto">
          <a:xfrm>
            <a:off x="2819163" y="1594866"/>
            <a:ext cx="6553674" cy="366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8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3F421F4-4050-5E4A-144C-B60E2D7E1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2" t="15972" r="20313" b="9723"/>
          <a:stretch/>
        </p:blipFill>
        <p:spPr>
          <a:xfrm>
            <a:off x="3175907" y="514354"/>
            <a:ext cx="5840186" cy="58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5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744BFA3-82FF-1774-F921-E82E68DFA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2" t="16528" r="20079" b="10417"/>
          <a:stretch/>
        </p:blipFill>
        <p:spPr>
          <a:xfrm>
            <a:off x="3040613" y="447305"/>
            <a:ext cx="6110773" cy="59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A0158-5223-4258-B86F-7C785E68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penning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E95DB1F-B5FB-4315-82EA-0DDA6E5E2126}"/>
              </a:ext>
            </a:extLst>
          </p:cNvPr>
          <p:cNvSpPr txBox="1"/>
          <p:nvPr/>
        </p:nvSpPr>
        <p:spPr>
          <a:xfrm>
            <a:off x="1032140" y="2366682"/>
            <a:ext cx="49574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/>
              <a:t>Stappenplan</a:t>
            </a:r>
            <a:r>
              <a:rPr lang="nl-NL" sz="2000" dirty="0"/>
              <a:t> </a:t>
            </a:r>
          </a:p>
          <a:p>
            <a:pPr marL="342900" indent="-342900">
              <a:buAutoNum type="arabicPeriod"/>
            </a:pPr>
            <a:r>
              <a:rPr lang="nl-NL" sz="2000" dirty="0"/>
              <a:t>Zoek aanvalsdoelen en omcirkel ze</a:t>
            </a:r>
          </a:p>
          <a:p>
            <a:r>
              <a:rPr lang="nl-NL" sz="2000" dirty="0"/>
              <a:t>	Let op ongedekte stukken!</a:t>
            </a:r>
          </a:p>
          <a:p>
            <a:endParaRPr lang="nl-NL" sz="2000" dirty="0"/>
          </a:p>
          <a:p>
            <a:r>
              <a:rPr lang="nl-NL" sz="2000" dirty="0"/>
              <a:t>2.  Zoek stukken die om deze lijn liggen</a:t>
            </a:r>
          </a:p>
          <a:p>
            <a:endParaRPr lang="nl-NL" sz="2000" dirty="0"/>
          </a:p>
          <a:p>
            <a:endParaRPr lang="nl-NL" sz="200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E50FC38-F386-883F-B147-6409CB3660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8188" t="16401" r="20076" b="9401"/>
          <a:stretch/>
        </p:blipFill>
        <p:spPr>
          <a:xfrm>
            <a:off x="6467581" y="1016200"/>
            <a:ext cx="5256584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5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1301264-2908-E308-1103-6AEAACE77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2" t="15833" r="20313" b="9999"/>
          <a:stretch/>
        </p:blipFill>
        <p:spPr>
          <a:xfrm>
            <a:off x="3157246" y="501211"/>
            <a:ext cx="5877508" cy="58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8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8C79595-1E47-26FA-D11F-731142769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59" t="15646" r="20408" b="9932"/>
          <a:stretch/>
        </p:blipFill>
        <p:spPr>
          <a:xfrm>
            <a:off x="3068216" y="384519"/>
            <a:ext cx="6055567" cy="608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0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1B8EE-92C7-9ECE-F37A-190984A7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drie gouden regels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E15533A-2F85-671D-FE2B-0ADAB489A137}"/>
              </a:ext>
            </a:extLst>
          </p:cNvPr>
          <p:cNvSpPr txBox="1"/>
          <p:nvPr/>
        </p:nvSpPr>
        <p:spPr>
          <a:xfrm>
            <a:off x="1024127" y="1828800"/>
            <a:ext cx="1048051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nl-NL" sz="2000" u="sng" dirty="0">
                <a:solidFill>
                  <a:schemeClr val="accent1"/>
                </a:solidFill>
                <a:cs typeface="Helvetica" pitchFamily="34" charset="0"/>
              </a:rPr>
              <a:t>Pion in het centrum</a:t>
            </a:r>
          </a:p>
          <a:p>
            <a:pPr marL="342900" indent="-342900">
              <a:buFontTx/>
              <a:buChar char="-"/>
            </a:pPr>
            <a:r>
              <a:rPr lang="nl-NL" sz="2000" dirty="0">
                <a:cs typeface="Helvetica" pitchFamily="34" charset="0"/>
              </a:rPr>
              <a:t>Eigen stukken ontwikkelen</a:t>
            </a:r>
          </a:p>
          <a:p>
            <a:pPr marL="342900" indent="-342900">
              <a:buFontTx/>
              <a:buChar char="-"/>
            </a:pPr>
            <a:r>
              <a:rPr lang="nl-NL" sz="2000" dirty="0">
                <a:cs typeface="Helvetica" pitchFamily="34" charset="0"/>
              </a:rPr>
              <a:t>Stukken van de tegenstander uit het centrum houden</a:t>
            </a:r>
          </a:p>
          <a:p>
            <a:pPr marL="342900" indent="-342900">
              <a:buFontTx/>
              <a:buChar char="-"/>
            </a:pPr>
            <a:endParaRPr lang="nl-NL" sz="2000" dirty="0">
              <a:cs typeface="Helvetica" pitchFamily="34" charset="0"/>
            </a:endParaRPr>
          </a:p>
          <a:p>
            <a:pPr marL="342900" indent="-342900"/>
            <a:r>
              <a:rPr lang="nl-NL" sz="2000" dirty="0">
                <a:solidFill>
                  <a:schemeClr val="accent1"/>
                </a:solidFill>
                <a:cs typeface="Helvetica" pitchFamily="34" charset="0"/>
              </a:rPr>
              <a:t>2)  </a:t>
            </a:r>
            <a:r>
              <a:rPr lang="nl-NL" sz="2000" u="sng" dirty="0">
                <a:solidFill>
                  <a:schemeClr val="accent1"/>
                </a:solidFill>
                <a:cs typeface="Helvetica" pitchFamily="34" charset="0"/>
              </a:rPr>
              <a:t>Stukken eruit</a:t>
            </a:r>
          </a:p>
          <a:p>
            <a:pPr marL="342900" indent="-342900">
              <a:buFontTx/>
              <a:buChar char="-"/>
            </a:pPr>
            <a:r>
              <a:rPr lang="nl-NL" sz="2000" dirty="0">
                <a:cs typeface="Helvetica" pitchFamily="34" charset="0"/>
              </a:rPr>
              <a:t>Stukken moeten kunnen aanvallen</a:t>
            </a:r>
          </a:p>
          <a:p>
            <a:pPr marL="342900" indent="-342900">
              <a:buFontTx/>
              <a:buChar char="-"/>
            </a:pPr>
            <a:r>
              <a:rPr lang="nl-NL" sz="2000" dirty="0">
                <a:cs typeface="Helvetica" pitchFamily="34" charset="0"/>
              </a:rPr>
              <a:t>Stukken op hun beginplaats hebben te weinig activiteit en kunnen dus niet helpen met aanvallen</a:t>
            </a:r>
          </a:p>
          <a:p>
            <a:pPr marL="342900" indent="-342900">
              <a:buFontTx/>
              <a:buChar char="-"/>
            </a:pPr>
            <a:endParaRPr lang="nl-NL" sz="2000" dirty="0">
              <a:cs typeface="Helvetica" pitchFamily="34" charset="0"/>
            </a:endParaRPr>
          </a:p>
          <a:p>
            <a:pPr marL="342900" indent="-342900"/>
            <a:r>
              <a:rPr lang="nl-NL" sz="2000" dirty="0">
                <a:solidFill>
                  <a:schemeClr val="accent1"/>
                </a:solidFill>
                <a:cs typeface="Helvetica" pitchFamily="34" charset="0"/>
              </a:rPr>
              <a:t>3)  </a:t>
            </a:r>
            <a:r>
              <a:rPr lang="nl-NL" sz="2000" u="sng" dirty="0">
                <a:solidFill>
                  <a:schemeClr val="accent1"/>
                </a:solidFill>
                <a:cs typeface="Helvetica" pitchFamily="34" charset="0"/>
              </a:rPr>
              <a:t>Koning veilig</a:t>
            </a:r>
          </a:p>
          <a:p>
            <a:pPr marL="342900" indent="-342900">
              <a:buFontTx/>
              <a:buChar char="-"/>
            </a:pPr>
            <a:r>
              <a:rPr lang="nl-NL" sz="2000" dirty="0">
                <a:cs typeface="Helvetica" pitchFamily="34" charset="0"/>
              </a:rPr>
              <a:t>In het midden staat de koning kwetsbaar</a:t>
            </a:r>
          </a:p>
          <a:p>
            <a:pPr marL="342900" indent="-342900">
              <a:buFontTx/>
              <a:buChar char="-"/>
            </a:pPr>
            <a:r>
              <a:rPr lang="nl-NL" sz="2000" dirty="0">
                <a:cs typeface="Helvetica" pitchFamily="34" charset="0"/>
              </a:rPr>
              <a:t>In het eigen aanvalsspel op gang komen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3135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al">
  <a:themeElements>
    <a:clrScheme name="Integra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161</TotalTime>
  <Words>345</Words>
  <Application>Microsoft Office PowerPoint</Application>
  <PresentationFormat>Breedbeeld</PresentationFormat>
  <Paragraphs>87</Paragraphs>
  <Slides>33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40" baseType="lpstr">
      <vt:lpstr>Arial</vt:lpstr>
      <vt:lpstr>Helvetica</vt:lpstr>
      <vt:lpstr>Tw Cen MT</vt:lpstr>
      <vt:lpstr>Tw Cen MT Condensed</vt:lpstr>
      <vt:lpstr>Wingdings</vt:lpstr>
      <vt:lpstr>Wingdings 3</vt:lpstr>
      <vt:lpstr>Integraal</vt:lpstr>
      <vt:lpstr>Samenvatting Stap 2 </vt:lpstr>
      <vt:lpstr>Aanvalsdoelen</vt:lpstr>
      <vt:lpstr>Dubbele aanval: dame</vt:lpstr>
      <vt:lpstr>PowerPoint-presentatie</vt:lpstr>
      <vt:lpstr>PowerPoint-presentatie</vt:lpstr>
      <vt:lpstr>penning</vt:lpstr>
      <vt:lpstr>PowerPoint-presentatie</vt:lpstr>
      <vt:lpstr>PowerPoint-presentatie</vt:lpstr>
      <vt:lpstr>De drie gouden regels</vt:lpstr>
      <vt:lpstr>Uitschakelen verdediging: slaan</vt:lpstr>
      <vt:lpstr>PowerPoint-presentatie</vt:lpstr>
      <vt:lpstr>PowerPoint-presentatie</vt:lpstr>
      <vt:lpstr>Uitschakelen verdediging: wegjagen en weglokken</vt:lpstr>
      <vt:lpstr>PowerPoint-presentatie</vt:lpstr>
      <vt:lpstr>PowerPoint-presentatie</vt:lpstr>
      <vt:lpstr>PowerPoint-presentatie</vt:lpstr>
      <vt:lpstr>Mat in twee</vt:lpstr>
      <vt:lpstr>PowerPoint-presentatie</vt:lpstr>
      <vt:lpstr>PowerPoint-presentatie</vt:lpstr>
      <vt:lpstr>Dubbele aanval: paard</vt:lpstr>
      <vt:lpstr>PowerPoint-presentatie</vt:lpstr>
      <vt:lpstr>Dubbele aanval: koning, pion, toren, loper</vt:lpstr>
      <vt:lpstr>PowerPoint-presentatie</vt:lpstr>
      <vt:lpstr>PowerPoint-presentatie</vt:lpstr>
      <vt:lpstr>aftrekaanval</vt:lpstr>
      <vt:lpstr>PowerPoint-presentatie</vt:lpstr>
      <vt:lpstr>PowerPoint-presentatie</vt:lpstr>
      <vt:lpstr>Verdedigen tegen mat</vt:lpstr>
      <vt:lpstr>PowerPoint-presentatie</vt:lpstr>
      <vt:lpstr>PowerPoint-presentatie</vt:lpstr>
      <vt:lpstr>De tussenzet</vt:lpstr>
      <vt:lpstr>PowerPoint-presentatie</vt:lpstr>
      <vt:lpstr>Succes met jullie Proefexamen volgende week!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Samenvatting Stap 2</dc:title>
  <dc:creator>camoostvogels@outlook.com</dc:creator>
  <cp:lastModifiedBy>coraoostvogels@gmail.com</cp:lastModifiedBy>
  <cp:revision>12</cp:revision>
  <dcterms:created xsi:type="dcterms:W3CDTF">2019-12-21T12:33:19Z</dcterms:created>
  <dcterms:modified xsi:type="dcterms:W3CDTF">2025-03-20T18:57:07Z</dcterms:modified>
</cp:coreProperties>
</file>